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</p:sldIdLst>
  <p:sldSz cy="5143500" cx="9144000"/>
  <p:notesSz cx="6858000" cy="9144000"/>
  <p:embeddedFontLst>
    <p:embeddedFont>
      <p:font typeface="Economica"/>
      <p:regular r:id="rId35"/>
      <p:bold r:id="rId36"/>
      <p:italic r:id="rId37"/>
      <p:boldItalic r:id="rId38"/>
    </p:embeddedFont>
    <p:embeddedFont>
      <p:font typeface="Roboto"/>
      <p:regular r:id="rId39"/>
      <p:bold r:id="rId40"/>
      <p:italic r:id="rId41"/>
      <p:boldItalic r:id="rId42"/>
    </p:embeddedFont>
    <p:embeddedFont>
      <p:font typeface="Open Sans"/>
      <p:regular r:id="rId43"/>
      <p:bold r:id="rId44"/>
      <p:italic r:id="rId45"/>
      <p:boldItalic r:id="rId4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bold.fntdata"/><Relationship Id="rId20" Type="http://schemas.openxmlformats.org/officeDocument/2006/relationships/slide" Target="slides/slide15.xml"/><Relationship Id="rId42" Type="http://schemas.openxmlformats.org/officeDocument/2006/relationships/font" Target="fonts/Roboto-boldItalic.fntdata"/><Relationship Id="rId41" Type="http://schemas.openxmlformats.org/officeDocument/2006/relationships/font" Target="fonts/Roboto-italic.fntdata"/><Relationship Id="rId22" Type="http://schemas.openxmlformats.org/officeDocument/2006/relationships/slide" Target="slides/slide17.xml"/><Relationship Id="rId44" Type="http://schemas.openxmlformats.org/officeDocument/2006/relationships/font" Target="fonts/OpenSans-bold.fntdata"/><Relationship Id="rId21" Type="http://schemas.openxmlformats.org/officeDocument/2006/relationships/slide" Target="slides/slide16.xml"/><Relationship Id="rId43" Type="http://schemas.openxmlformats.org/officeDocument/2006/relationships/font" Target="fonts/OpenSans-regular.fntdata"/><Relationship Id="rId24" Type="http://schemas.openxmlformats.org/officeDocument/2006/relationships/slide" Target="slides/slide19.xml"/><Relationship Id="rId46" Type="http://schemas.openxmlformats.org/officeDocument/2006/relationships/font" Target="fonts/OpenSans-boldItalic.fntdata"/><Relationship Id="rId23" Type="http://schemas.openxmlformats.org/officeDocument/2006/relationships/slide" Target="slides/slide18.xml"/><Relationship Id="rId45" Type="http://schemas.openxmlformats.org/officeDocument/2006/relationships/font" Target="fonts/OpenSans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Economica-regular.fntdata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font" Target="fonts/Economica-italic.fntdata"/><Relationship Id="rId14" Type="http://schemas.openxmlformats.org/officeDocument/2006/relationships/slide" Target="slides/slide9.xml"/><Relationship Id="rId36" Type="http://schemas.openxmlformats.org/officeDocument/2006/relationships/font" Target="fonts/Economica-bold.fntdata"/><Relationship Id="rId17" Type="http://schemas.openxmlformats.org/officeDocument/2006/relationships/slide" Target="slides/slide12.xml"/><Relationship Id="rId39" Type="http://schemas.openxmlformats.org/officeDocument/2006/relationships/font" Target="fonts/Roboto-regular.fntdata"/><Relationship Id="rId16" Type="http://schemas.openxmlformats.org/officeDocument/2006/relationships/slide" Target="slides/slide11.xml"/><Relationship Id="rId38" Type="http://schemas.openxmlformats.org/officeDocument/2006/relationships/font" Target="fonts/Economica-bold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e04d010e91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2e04d010e91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e041dc5382_9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2e041dc5382_9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e04d010e91_1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2e04d010e91_1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e04d010e91_1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2e04d010e91_1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e04d010e91_1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2e04d010e91_1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e04d010e91_1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2e04d010e91_1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e04d010e91_1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2e04d010e91_1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e04d010e91_1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2e04d010e91_1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e04d010e91_1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2e04d010e91_1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e04d010e91_1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2e04d010e91_1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e041dc5382_9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2e041dc5382_9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e041dc5382_7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e041dc5382_7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e04d010e91_1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2e04d010e91_1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e04d010e91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2e04d010e91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2e04d010e91_1_1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2e04d010e91_1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2e04d010e91_1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2e04d010e91_1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2e04d010e91_1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2e04d010e91_1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2e04d010e91_1_2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2e04d010e91_1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2e041dc5382_9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2e041dc5382_9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2e04d010e91_1_2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2e04d010e91_1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2e04d010e91_1_2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2e04d010e91_1_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2e041dc5382_5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2e041dc5382_5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e041dc5382_5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2e041dc5382_5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e041dc5382_9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2e041dc5382_9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e04d010e91_1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2e04d010e91_1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e04d010e91_1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e04d010e91_1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e04d010e91_1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2e04d010e91_1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e04d010e91_1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2e04d010e91_1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e04d010e91_1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2e04d010e91_1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4013" y="756700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rgbClr val="CC0000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1" name="Google Shape;11;p2"/>
          <p:cNvSpPr/>
          <p:nvPr/>
        </p:nvSpPr>
        <p:spPr>
          <a:xfrm rot="10800000">
            <a:off x="5318350" y="32667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rgbClr val="CC0000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11"/>
          <p:cNvSpPr txBox="1"/>
          <p:nvPr>
            <p:ph hasCustomPrompt="1" type="title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/>
          <p:nvPr>
            <p:ph idx="1" type="body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" name="Google Shape;5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flipH="1">
            <a:off x="7595938" y="4602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7" name="Google Shape;17;p3"/>
          <p:cNvSpPr/>
          <p:nvPr/>
        </p:nvSpPr>
        <p:spPr>
          <a:xfrm flipH="1" rot="10800000">
            <a:off x="466425" y="35583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8" name="Google Shape;18;p3"/>
          <p:cNvSpPr txBox="1"/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5" name="Google Shape;35;p7"/>
          <p:cNvSpPr txBox="1"/>
          <p:nvPr>
            <p:ph idx="1" type="body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6" name="Google Shape;36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8"/>
          <p:cNvSpPr txBox="1"/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0" name="Google Shape;4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4" name="Google Shape;44;p9"/>
          <p:cNvSpPr txBox="1"/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" type="subTitle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idx="2" type="body"/>
          </p:nvPr>
        </p:nvSpPr>
        <p:spPr>
          <a:xfrm>
            <a:off x="4939500" y="7551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idx="1" type="body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/>
        </p:txBody>
      </p:sp>
      <p:sp>
        <p:nvSpPr>
          <p:cNvPr id="50" name="Google Shape;50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ux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8.jpg"/><Relationship Id="rId4" Type="http://schemas.openxmlformats.org/officeDocument/2006/relationships/image" Target="../media/image3.png"/><Relationship Id="rId5" Type="http://schemas.openxmlformats.org/officeDocument/2006/relationships/image" Target="../media/image1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Relationship Id="rId4" Type="http://schemas.openxmlformats.org/officeDocument/2006/relationships/image" Target="../media/image16.png"/><Relationship Id="rId5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Relationship Id="rId4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4.png"/><Relationship Id="rId4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4.png"/><Relationship Id="rId4" Type="http://schemas.openxmlformats.org/officeDocument/2006/relationships/image" Target="../media/image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9.png"/><Relationship Id="rId4" Type="http://schemas.openxmlformats.org/officeDocument/2006/relationships/image" Target="../media/image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1.png"/><Relationship Id="rId4" Type="http://schemas.openxmlformats.org/officeDocument/2006/relationships/image" Target="../media/image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9.png"/><Relationship Id="rId4" Type="http://schemas.openxmlformats.org/officeDocument/2006/relationships/image" Target="../media/image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0.png"/><Relationship Id="rId4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Relationship Id="rId4" Type="http://schemas.openxmlformats.org/officeDocument/2006/relationships/image" Target="../media/image1.png"/><Relationship Id="rId5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2.png"/><Relationship Id="rId4" Type="http://schemas.openxmlformats.org/officeDocument/2006/relationships/image" Target="../media/image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2.png"/><Relationship Id="rId4" Type="http://schemas.openxmlformats.org/officeDocument/2006/relationships/image" Target="../media/image31.png"/><Relationship Id="rId5" Type="http://schemas.openxmlformats.org/officeDocument/2006/relationships/image" Target="../media/image21.png"/><Relationship Id="rId6" Type="http://schemas.openxmlformats.org/officeDocument/2006/relationships/image" Target="../media/image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0.png"/><Relationship Id="rId4" Type="http://schemas.openxmlformats.org/officeDocument/2006/relationships/image" Target="../media/image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3.png"/><Relationship Id="rId4" Type="http://schemas.openxmlformats.org/officeDocument/2006/relationships/image" Target="../media/image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.png"/><Relationship Id="rId4" Type="http://schemas.openxmlformats.org/officeDocument/2006/relationships/image" Target="../media/image2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5.png"/><Relationship Id="rId4" Type="http://schemas.openxmlformats.org/officeDocument/2006/relationships/image" Target="../media/image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.png"/><Relationship Id="rId4" Type="http://schemas.openxmlformats.org/officeDocument/2006/relationships/image" Target="../media/image4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5.png"/><Relationship Id="rId4" Type="http://schemas.openxmlformats.org/officeDocument/2006/relationships/image" Target="../media/image3.png"/><Relationship Id="rId5" Type="http://schemas.openxmlformats.org/officeDocument/2006/relationships/image" Target="../media/image37.png"/><Relationship Id="rId6" Type="http://schemas.openxmlformats.org/officeDocument/2006/relationships/image" Target="../media/image33.png"/><Relationship Id="rId7" Type="http://schemas.openxmlformats.org/officeDocument/2006/relationships/image" Target="../media/image36.png"/><Relationship Id="rId8" Type="http://schemas.openxmlformats.org/officeDocument/2006/relationships/image" Target="../media/image2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8.jpg"/><Relationship Id="rId4" Type="http://schemas.openxmlformats.org/officeDocument/2006/relationships/image" Target="../media/image38.png"/><Relationship Id="rId5" Type="http://schemas.openxmlformats.org/officeDocument/2006/relationships/image" Target="../media/image3.png"/><Relationship Id="rId6" Type="http://schemas.openxmlformats.org/officeDocument/2006/relationships/image" Target="../media/image1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4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7.png"/><Relationship Id="rId4" Type="http://schemas.openxmlformats.org/officeDocument/2006/relationships/image" Target="../media/image9.png"/><Relationship Id="rId5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Relationship Id="rId4" Type="http://schemas.openxmlformats.org/officeDocument/2006/relationships/image" Target="../media/image13.png"/><Relationship Id="rId5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979425"/>
            <a:ext cx="9144003" cy="3438976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3"/>
          <p:cNvSpPr txBox="1"/>
          <p:nvPr/>
        </p:nvSpPr>
        <p:spPr>
          <a:xfrm>
            <a:off x="3072000" y="1525325"/>
            <a:ext cx="3000000" cy="12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7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Vital</a:t>
            </a:r>
            <a:r>
              <a:rPr b="1" lang="en" sz="6700">
                <a:solidFill>
                  <a:srgbClr val="CC0000"/>
                </a:solidFill>
                <a:latin typeface="Economica"/>
                <a:ea typeface="Economica"/>
                <a:cs typeface="Economica"/>
                <a:sym typeface="Economica"/>
              </a:rPr>
              <a:t>Flow</a:t>
            </a:r>
            <a:endParaRPr b="1" sz="3900">
              <a:solidFill>
                <a:srgbClr val="CC0000"/>
              </a:solidFill>
            </a:endParaRPr>
          </a:p>
        </p:txBody>
      </p:sp>
      <p:sp>
        <p:nvSpPr>
          <p:cNvPr id="64" name="Google Shape;64;p13"/>
          <p:cNvSpPr txBox="1"/>
          <p:nvPr>
            <p:ph idx="4294967295" type="subTitle"/>
          </p:nvPr>
        </p:nvSpPr>
        <p:spPr>
          <a:xfrm>
            <a:off x="2551488" y="2479675"/>
            <a:ext cx="40410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3200">
                <a:latin typeface="Economica"/>
                <a:ea typeface="Economica"/>
                <a:cs typeface="Economica"/>
                <a:sym typeface="Economica"/>
              </a:rPr>
              <a:t>Where every drop counts</a:t>
            </a:r>
            <a:endParaRPr b="1" sz="3200">
              <a:latin typeface="Economica"/>
              <a:ea typeface="Economica"/>
              <a:cs typeface="Economica"/>
              <a:sym typeface="Economica"/>
            </a:endParaRPr>
          </a:p>
        </p:txBody>
      </p:sp>
      <p:pic>
        <p:nvPicPr>
          <p:cNvPr id="65" name="Google Shape;65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60163" y="0"/>
            <a:ext cx="1623675" cy="1623675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3"/>
          <p:cNvSpPr txBox="1"/>
          <p:nvPr/>
        </p:nvSpPr>
        <p:spPr>
          <a:xfrm>
            <a:off x="-368675" y="79825"/>
            <a:ext cx="30000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Bandić Benjamin</a:t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Husić Muhamed</a:t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Mujalo Amer</a:t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Šatara Bakir</a:t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7" name="Google Shape;67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47275" y="141900"/>
            <a:ext cx="1039425" cy="1039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075" y="1627614"/>
            <a:ext cx="2686700" cy="188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99475" y="69550"/>
            <a:ext cx="5327600" cy="500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0"/>
            <a:ext cx="768625" cy="76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768625" cy="76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19175" y="152400"/>
            <a:ext cx="5516119" cy="4838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0075" y="1627614"/>
            <a:ext cx="2686700" cy="1888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86937" y="-264257"/>
            <a:ext cx="9317875" cy="5672014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4"/>
          <p:cNvSpPr/>
          <p:nvPr/>
        </p:nvSpPr>
        <p:spPr>
          <a:xfrm>
            <a:off x="-15500" y="-108275"/>
            <a:ext cx="874200" cy="5352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8420625" y="-64150"/>
            <a:ext cx="874200" cy="5352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-433125" y="5012000"/>
            <a:ext cx="10302600" cy="363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5" name="Google Shape;155;p24"/>
          <p:cNvSpPr/>
          <p:nvPr/>
        </p:nvSpPr>
        <p:spPr>
          <a:xfrm>
            <a:off x="-216575" y="-264250"/>
            <a:ext cx="10302600" cy="326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lt1"/>
              </a:highlight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56" name="Google Shape;156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768625" cy="76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962" y="-102412"/>
            <a:ext cx="8908074" cy="5348322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5"/>
          <p:cNvSpPr/>
          <p:nvPr/>
        </p:nvSpPr>
        <p:spPr>
          <a:xfrm>
            <a:off x="0" y="-108275"/>
            <a:ext cx="889500" cy="5352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3" name="Google Shape;163;p25"/>
          <p:cNvSpPr/>
          <p:nvPr/>
        </p:nvSpPr>
        <p:spPr>
          <a:xfrm>
            <a:off x="-224325" y="-248775"/>
            <a:ext cx="10302600" cy="488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lt1"/>
              </a:highlight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4" name="Google Shape;164;p25"/>
          <p:cNvSpPr/>
          <p:nvPr/>
        </p:nvSpPr>
        <p:spPr>
          <a:xfrm>
            <a:off x="8200200" y="-108275"/>
            <a:ext cx="874200" cy="5352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5" name="Google Shape;165;p25"/>
          <p:cNvSpPr/>
          <p:nvPr/>
        </p:nvSpPr>
        <p:spPr>
          <a:xfrm>
            <a:off x="-440875" y="4981050"/>
            <a:ext cx="10302600" cy="363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66" name="Google Shape;166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768625" cy="76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208995"/>
            <a:ext cx="9144001" cy="556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6"/>
          <p:cNvSpPr/>
          <p:nvPr/>
        </p:nvSpPr>
        <p:spPr>
          <a:xfrm>
            <a:off x="-239775" y="-380250"/>
            <a:ext cx="10302600" cy="488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lt1"/>
              </a:highlight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3" name="Google Shape;173;p26"/>
          <p:cNvSpPr/>
          <p:nvPr/>
        </p:nvSpPr>
        <p:spPr>
          <a:xfrm>
            <a:off x="-440875" y="4981050"/>
            <a:ext cx="10302600" cy="363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4" name="Google Shape;174;p26"/>
          <p:cNvSpPr/>
          <p:nvPr/>
        </p:nvSpPr>
        <p:spPr>
          <a:xfrm>
            <a:off x="0" y="-108275"/>
            <a:ext cx="889500" cy="5352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5" name="Google Shape;175;p26"/>
          <p:cNvSpPr/>
          <p:nvPr/>
        </p:nvSpPr>
        <p:spPr>
          <a:xfrm>
            <a:off x="8331675" y="-104400"/>
            <a:ext cx="874200" cy="5352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76" name="Google Shape;176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768625" cy="76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601" y="-100550"/>
            <a:ext cx="9020802" cy="53446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7"/>
          <p:cNvSpPr/>
          <p:nvPr/>
        </p:nvSpPr>
        <p:spPr>
          <a:xfrm>
            <a:off x="-46425" y="-104400"/>
            <a:ext cx="889500" cy="5352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3" name="Google Shape;183;p27"/>
          <p:cNvSpPr/>
          <p:nvPr/>
        </p:nvSpPr>
        <p:spPr>
          <a:xfrm>
            <a:off x="-208850" y="-326100"/>
            <a:ext cx="10302600" cy="488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lt1"/>
              </a:highlight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4" name="Google Shape;184;p27"/>
          <p:cNvSpPr/>
          <p:nvPr/>
        </p:nvSpPr>
        <p:spPr>
          <a:xfrm>
            <a:off x="8316200" y="-104400"/>
            <a:ext cx="874200" cy="5352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5" name="Google Shape;185;p27"/>
          <p:cNvSpPr/>
          <p:nvPr/>
        </p:nvSpPr>
        <p:spPr>
          <a:xfrm>
            <a:off x="-440875" y="5004250"/>
            <a:ext cx="10302600" cy="363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86" name="Google Shape;186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768625" cy="76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34007"/>
            <a:ext cx="9143999" cy="5411514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28"/>
          <p:cNvSpPr/>
          <p:nvPr/>
        </p:nvSpPr>
        <p:spPr>
          <a:xfrm>
            <a:off x="-123775" y="-104400"/>
            <a:ext cx="889500" cy="5352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3" name="Google Shape;193;p28"/>
          <p:cNvSpPr/>
          <p:nvPr/>
        </p:nvSpPr>
        <p:spPr>
          <a:xfrm>
            <a:off x="-247525" y="-357050"/>
            <a:ext cx="10302600" cy="488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lt1"/>
              </a:highlight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4" name="Google Shape;194;p28"/>
          <p:cNvSpPr/>
          <p:nvPr/>
        </p:nvSpPr>
        <p:spPr>
          <a:xfrm>
            <a:off x="8362625" y="-104400"/>
            <a:ext cx="874200" cy="5352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5" name="Google Shape;195;p28"/>
          <p:cNvSpPr/>
          <p:nvPr/>
        </p:nvSpPr>
        <p:spPr>
          <a:xfrm>
            <a:off x="-433125" y="5035175"/>
            <a:ext cx="10302600" cy="363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96" name="Google Shape;196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768625" cy="76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1025" y="64950"/>
            <a:ext cx="7701948" cy="5013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768625" cy="76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9300" y="152400"/>
            <a:ext cx="7445390" cy="4838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768625" cy="76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75075" y="75025"/>
            <a:ext cx="5627451" cy="4993451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31"/>
          <p:cNvSpPr txBox="1"/>
          <p:nvPr>
            <p:ph idx="4294967295" type="title"/>
          </p:nvPr>
        </p:nvSpPr>
        <p:spPr>
          <a:xfrm>
            <a:off x="407975" y="2156100"/>
            <a:ext cx="28671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Modelske Klase</a:t>
            </a:r>
            <a:endParaRPr/>
          </a:p>
        </p:txBody>
      </p:sp>
      <p:pic>
        <p:nvPicPr>
          <p:cNvPr id="215" name="Google Shape;215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06625" y="909763"/>
            <a:ext cx="1246326" cy="1246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135865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4"/>
          <p:cNvSpPr txBox="1"/>
          <p:nvPr>
            <p:ph idx="4294967295" type="title"/>
          </p:nvPr>
        </p:nvSpPr>
        <p:spPr>
          <a:xfrm>
            <a:off x="2959813" y="289800"/>
            <a:ext cx="43062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CC0000"/>
                </a:solidFill>
              </a:rPr>
              <a:t>Namjena Sistema</a:t>
            </a:r>
            <a:endParaRPr b="1">
              <a:solidFill>
                <a:srgbClr val="CC0000"/>
              </a:solidFill>
            </a:endParaRPr>
          </a:p>
        </p:txBody>
      </p:sp>
      <p:pic>
        <p:nvPicPr>
          <p:cNvPr id="74" name="Google Shape;74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2633225" y="3687650"/>
            <a:ext cx="12726024" cy="1544500"/>
          </a:xfrm>
          <a:prstGeom prst="rect">
            <a:avLst/>
          </a:prstGeom>
          <a:noFill/>
          <a:ln>
            <a:noFill/>
          </a:ln>
          <a:effectLst>
            <a:reflection blurRad="0" dir="5400000" dist="38100" endA="0" endPos="30000" fadeDir="5400012" kx="0" rotWithShape="0" algn="bl" stPos="0" sy="-100000" ky="0"/>
          </a:effectLst>
        </p:spPr>
      </p:pic>
      <p:sp>
        <p:nvSpPr>
          <p:cNvPr id="75" name="Google Shape;75;p14"/>
          <p:cNvSpPr txBox="1"/>
          <p:nvPr>
            <p:ph idx="4294967295" type="subTitle"/>
          </p:nvPr>
        </p:nvSpPr>
        <p:spPr>
          <a:xfrm>
            <a:off x="888450" y="1315750"/>
            <a:ext cx="7367100" cy="361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VitalFlow je aplikacija osmišljena kako bi olakšala proces doniranja i distribucije krvi putem intuitivnog korisničkog interface-a.</a:t>
            </a:r>
            <a:endParaRPr/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Glavna svrha sistema je pribavljanje i distribucija krvi između donora i klinika.</a:t>
            </a:r>
            <a:endParaRPr/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Sistem funkcionira kao posrednik koji prikuplja krvne donacije i prenosi ih klinikama koje su u potrebi, čime se pojednostavljuje proces i smanjuje administrativni teret.</a:t>
            </a:r>
            <a:endParaRPr/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Integrirajući različite funkcionalnosti, VitalFlow doprinosi poboljšanju dostupnosti i efikasnosti procesa doniranja krvi u zajednici.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6" name="Google Shape;76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4650" y="1315750"/>
            <a:ext cx="377149" cy="377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4650" y="1973650"/>
            <a:ext cx="377149" cy="377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4650" y="2631550"/>
            <a:ext cx="377149" cy="377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4650" y="3489875"/>
            <a:ext cx="377149" cy="377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0"/>
            <a:ext cx="733151" cy="733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79375" y="152400"/>
            <a:ext cx="5214029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06625" y="909763"/>
            <a:ext cx="1246326" cy="1246326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32"/>
          <p:cNvSpPr txBox="1"/>
          <p:nvPr>
            <p:ph idx="4294967295" type="title"/>
          </p:nvPr>
        </p:nvSpPr>
        <p:spPr>
          <a:xfrm>
            <a:off x="108275" y="2156100"/>
            <a:ext cx="34653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Controller-ske Klase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oogle Shape;22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5075" y="1221950"/>
            <a:ext cx="6880325" cy="215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4100" y="69625"/>
            <a:ext cx="1795050" cy="4988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69150" y="3441925"/>
            <a:ext cx="6880326" cy="1570100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33"/>
          <p:cNvSpPr txBox="1"/>
          <p:nvPr/>
        </p:nvSpPr>
        <p:spPr>
          <a:xfrm>
            <a:off x="4333100" y="248225"/>
            <a:ext cx="2552400" cy="9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75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VIEWS</a:t>
            </a:r>
            <a:endParaRPr sz="375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31" name="Google Shape;231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375375" y="0"/>
            <a:ext cx="768625" cy="76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Google Shape;23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4150" y="0"/>
            <a:ext cx="9198152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768625" cy="76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5"/>
          <p:cNvSpPr txBox="1"/>
          <p:nvPr>
            <p:ph idx="4294967295" type="title"/>
          </p:nvPr>
        </p:nvSpPr>
        <p:spPr>
          <a:xfrm>
            <a:off x="311700" y="2231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Proxy Strukturalni Patern</a:t>
            </a:r>
            <a:endParaRPr/>
          </a:p>
        </p:txBody>
      </p:sp>
      <p:pic>
        <p:nvPicPr>
          <p:cNvPr id="243" name="Google Shape;24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66125" y="1672100"/>
            <a:ext cx="4766175" cy="2590675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35"/>
          <p:cNvSpPr txBox="1"/>
          <p:nvPr/>
        </p:nvSpPr>
        <p:spPr>
          <a:xfrm>
            <a:off x="255250" y="1376775"/>
            <a:ext cx="3503700" cy="333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Proxy objekat radi kao surogat za stvarne objekte. Koristi se za omogućavanje pristupa i kontrolu pristupa stvarnim objektima. </a:t>
            </a:r>
            <a:endParaRPr sz="1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Manipulacija nad nekim objektom je dozvoljena ukoliko je neki uslov ispunjen ili ako korisnik npr. nema pravo pristupa traženom objektu.</a:t>
            </a:r>
            <a:endParaRPr sz="1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Proxy uzorak koristi se u aplikaciji VitalFlow za kontrolu pristupa funkciji zakazivanja termina donacija, tj. pruža dodatnu logiku za upravljanje situacijama u kojima donor uzastopno propušta zakazane termine. </a:t>
            </a:r>
            <a:endParaRPr sz="1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Dakle ukoliko donor uzastopno propusti dva ili više zakazana termina, onda on u određenom vremenskom periodu neće biti u stanju da zakaže bilo kakav termin.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45" name="Google Shape;245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625" y="1431500"/>
            <a:ext cx="200074" cy="200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625" y="2109850"/>
            <a:ext cx="200074" cy="200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625" y="2788200"/>
            <a:ext cx="200074" cy="200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625" y="3644425"/>
            <a:ext cx="200074" cy="200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768625" cy="76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6"/>
          <p:cNvSpPr txBox="1"/>
          <p:nvPr>
            <p:ph idx="4294967295" type="title"/>
          </p:nvPr>
        </p:nvSpPr>
        <p:spPr>
          <a:xfrm>
            <a:off x="311700" y="2231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Decorator </a:t>
            </a:r>
            <a:r>
              <a:rPr lang="en"/>
              <a:t>Strukturalni Patern</a:t>
            </a:r>
            <a:endParaRPr/>
          </a:p>
        </p:txBody>
      </p:sp>
      <p:sp>
        <p:nvSpPr>
          <p:cNvPr id="255" name="Google Shape;255;p36"/>
          <p:cNvSpPr txBox="1"/>
          <p:nvPr/>
        </p:nvSpPr>
        <p:spPr>
          <a:xfrm>
            <a:off x="255250" y="1376775"/>
            <a:ext cx="3503700" cy="333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Decorator patern je strukturalni patern dizajna koji omogućuje dinamičko dodavanje dodatnih funkcionalnosti ili ponašanja postojećim objektima bez mijenjanja njihove osnovne strukture.</a:t>
            </a:r>
            <a:endParaRPr sz="1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Ovaj patern omogućuje fleksibilno proširenje funkcionalnosti sistema tako da se nove funkcionalnosti mogu dodati ili ukloniti neovisno o kodu.</a:t>
            </a:r>
            <a:endParaRPr sz="1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Decorator se koristi za proširivanje funkcijonalnosti obavještavanja donora o nedostatku grupe krvi, proširivanje funkcijonalnosti obavještavanja klinika kada one popune formu, te za dodavanje mogućnost označavanja hitnosti kliničkih zahtjeva, što pomaže u prioritetizaciji zahtjeva.</a:t>
            </a:r>
            <a:endParaRPr sz="1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56" name="Google Shape;25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625" y="1428137"/>
            <a:ext cx="200074" cy="200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625" y="2287725"/>
            <a:ext cx="200074" cy="200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625" y="2986975"/>
            <a:ext cx="200074" cy="200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11350" y="1206825"/>
            <a:ext cx="5080250" cy="33360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768625" cy="76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Google Shape;26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768625" cy="76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8"/>
          <p:cNvSpPr txBox="1"/>
          <p:nvPr>
            <p:ph type="title"/>
          </p:nvPr>
        </p:nvSpPr>
        <p:spPr>
          <a:xfrm>
            <a:off x="311700" y="199900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Kreacijski Paterni</a:t>
            </a:r>
            <a:endParaRPr/>
          </a:p>
        </p:txBody>
      </p:sp>
      <p:sp>
        <p:nvSpPr>
          <p:cNvPr id="272" name="Google Shape;272;p38"/>
          <p:cNvSpPr txBox="1"/>
          <p:nvPr>
            <p:ph idx="1" type="body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38"/>
          <p:cNvSpPr txBox="1"/>
          <p:nvPr>
            <p:ph idx="2" type="body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grpSp>
        <p:nvGrpSpPr>
          <p:cNvPr id="274" name="Google Shape;274;p38"/>
          <p:cNvGrpSpPr/>
          <p:nvPr/>
        </p:nvGrpSpPr>
        <p:grpSpPr>
          <a:xfrm>
            <a:off x="0" y="1189989"/>
            <a:ext cx="2214600" cy="3217636"/>
            <a:chOff x="0" y="1189989"/>
            <a:chExt cx="2214600" cy="3217636"/>
          </a:xfrm>
        </p:grpSpPr>
        <p:sp>
          <p:nvSpPr>
            <p:cNvPr id="275" name="Google Shape;275;p38"/>
            <p:cNvSpPr/>
            <p:nvPr/>
          </p:nvSpPr>
          <p:spPr>
            <a:xfrm>
              <a:off x="0" y="1189989"/>
              <a:ext cx="2214600" cy="669000"/>
            </a:xfrm>
            <a:prstGeom prst="homePlate">
              <a:avLst>
                <a:gd fmla="val 50000" name="adj"/>
              </a:avLst>
            </a:prstGeom>
            <a:solidFill>
              <a:srgbClr val="801F1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Factory</a:t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76" name="Google Shape;276;p38"/>
            <p:cNvSpPr txBox="1"/>
            <p:nvPr/>
          </p:nvSpPr>
          <p:spPr>
            <a:xfrm>
              <a:off x="295050" y="2057125"/>
              <a:ext cx="1624500" cy="235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latin typeface="Open Sans"/>
                  <a:ea typeface="Open Sans"/>
                  <a:cs typeface="Open Sans"/>
                  <a:sym typeface="Open Sans"/>
                </a:rPr>
                <a:t>Factory patern je kreacijski patern koji omogućava kreiranje objekata bez navođenja tačnih klasa objekata koji se kreiraju. </a:t>
              </a:r>
              <a:endParaRPr sz="11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277" name="Google Shape;277;p38"/>
          <p:cNvGrpSpPr/>
          <p:nvPr/>
        </p:nvGrpSpPr>
        <p:grpSpPr>
          <a:xfrm>
            <a:off x="1838325" y="1189775"/>
            <a:ext cx="2064000" cy="3217850"/>
            <a:chOff x="1838325" y="1189775"/>
            <a:chExt cx="2064000" cy="3217850"/>
          </a:xfrm>
        </p:grpSpPr>
        <p:sp>
          <p:nvSpPr>
            <p:cNvPr id="278" name="Google Shape;278;p38"/>
            <p:cNvSpPr/>
            <p:nvPr/>
          </p:nvSpPr>
          <p:spPr>
            <a:xfrm>
              <a:off x="1838325" y="1189775"/>
              <a:ext cx="2064000" cy="669000"/>
            </a:xfrm>
            <a:prstGeom prst="chevron">
              <a:avLst>
                <a:gd fmla="val 50000" name="adj"/>
              </a:avLst>
            </a:prstGeom>
            <a:solidFill>
              <a:srgbClr val="A729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Abstract Factory</a:t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79" name="Google Shape;279;p38"/>
            <p:cNvSpPr txBox="1"/>
            <p:nvPr/>
          </p:nvSpPr>
          <p:spPr>
            <a:xfrm>
              <a:off x="2017250" y="2057125"/>
              <a:ext cx="1624500" cy="235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latin typeface="Open Sans"/>
                  <a:ea typeface="Open Sans"/>
                  <a:cs typeface="Open Sans"/>
                  <a:sym typeface="Open Sans"/>
                </a:rPr>
                <a:t>Abstract Factory Pattern je kreacijski patern koji pruža interfejs za kreiranje familija povezanih ili zavisnih objekata bez navođenja njihovih konkretnih klasa. Omogućava grupisanje logike za kreiranje srodnih objekata u okviru jedne fabrike.</a:t>
              </a:r>
              <a:endParaRPr sz="11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280" name="Google Shape;280;p38"/>
          <p:cNvGrpSpPr/>
          <p:nvPr/>
        </p:nvGrpSpPr>
        <p:grpSpPr>
          <a:xfrm>
            <a:off x="3516750" y="1189775"/>
            <a:ext cx="2064000" cy="3217850"/>
            <a:chOff x="3516750" y="1189775"/>
            <a:chExt cx="2064000" cy="3217850"/>
          </a:xfrm>
        </p:grpSpPr>
        <p:sp>
          <p:nvSpPr>
            <p:cNvPr id="281" name="Google Shape;281;p38"/>
            <p:cNvSpPr/>
            <p:nvPr/>
          </p:nvSpPr>
          <p:spPr>
            <a:xfrm>
              <a:off x="3516750" y="1189775"/>
              <a:ext cx="2064000" cy="669000"/>
            </a:xfrm>
            <a:prstGeom prst="chevron">
              <a:avLst>
                <a:gd fmla="val 50000" name="adj"/>
              </a:avLst>
            </a:prstGeom>
            <a:solidFill>
              <a:srgbClr val="B02B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Builder</a:t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82" name="Google Shape;282;p38"/>
            <p:cNvSpPr txBox="1"/>
            <p:nvPr/>
          </p:nvSpPr>
          <p:spPr>
            <a:xfrm>
              <a:off x="3739450" y="2057125"/>
              <a:ext cx="1624500" cy="235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100">
                  <a:latin typeface="Open Sans"/>
                  <a:ea typeface="Open Sans"/>
                  <a:cs typeface="Open Sans"/>
                  <a:sym typeface="Open Sans"/>
                </a:rPr>
                <a:t>Builder Pattern je kreacijski patern koji omogućava konstruisanje složenih objekata korak po korak. Omogućava kreiranje različitih reprezentacija objekta koristeći istu konstrukciju.</a:t>
              </a:r>
              <a:endParaRPr sz="1100">
                <a:latin typeface="Open Sans"/>
                <a:ea typeface="Open Sans"/>
                <a:cs typeface="Open Sans"/>
                <a:sym typeface="Open Sans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t/>
              </a:r>
              <a:endParaRPr sz="11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83" name="Google Shape;283;p38"/>
          <p:cNvGrpSpPr/>
          <p:nvPr/>
        </p:nvGrpSpPr>
        <p:grpSpPr>
          <a:xfrm>
            <a:off x="6874025" y="1189775"/>
            <a:ext cx="2064000" cy="3217850"/>
            <a:chOff x="6874025" y="1189775"/>
            <a:chExt cx="2064000" cy="3217850"/>
          </a:xfrm>
        </p:grpSpPr>
        <p:sp>
          <p:nvSpPr>
            <p:cNvPr id="284" name="Google Shape;284;p38"/>
            <p:cNvSpPr/>
            <p:nvPr/>
          </p:nvSpPr>
          <p:spPr>
            <a:xfrm>
              <a:off x="6874025" y="1189775"/>
              <a:ext cx="2064000" cy="669000"/>
            </a:xfrm>
            <a:prstGeom prst="chevron">
              <a:avLst>
                <a:gd fmla="val 50000" name="adj"/>
              </a:avLst>
            </a:prstGeom>
            <a:solidFill>
              <a:srgbClr val="D837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Singleton</a:t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85" name="Google Shape;285;p38"/>
            <p:cNvSpPr txBox="1"/>
            <p:nvPr/>
          </p:nvSpPr>
          <p:spPr>
            <a:xfrm>
              <a:off x="7183850" y="2057125"/>
              <a:ext cx="1624500" cy="235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latin typeface="Open Sans"/>
                  <a:ea typeface="Open Sans"/>
                  <a:cs typeface="Open Sans"/>
                  <a:sym typeface="Open Sans"/>
                </a:rPr>
                <a:t>Singleton Pattern je kreacijski patern koji osigurava da klasa ima samo jednu instancu i pruža globalnu tačku pristupa toj instanci. Ovo je korisno za upravljanje resursima koje je potrebno centralizovati.</a:t>
              </a:r>
              <a:endParaRPr sz="11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286" name="Google Shape;286;p38"/>
          <p:cNvGrpSpPr/>
          <p:nvPr/>
        </p:nvGrpSpPr>
        <p:grpSpPr>
          <a:xfrm>
            <a:off x="5213100" y="1189775"/>
            <a:ext cx="2064000" cy="3217850"/>
            <a:chOff x="5195350" y="1189775"/>
            <a:chExt cx="2064000" cy="3217850"/>
          </a:xfrm>
        </p:grpSpPr>
        <p:sp>
          <p:nvSpPr>
            <p:cNvPr id="287" name="Google Shape;287;p38"/>
            <p:cNvSpPr/>
            <p:nvPr/>
          </p:nvSpPr>
          <p:spPr>
            <a:xfrm>
              <a:off x="5195350" y="1189775"/>
              <a:ext cx="2064000" cy="669000"/>
            </a:xfrm>
            <a:prstGeom prst="chevron">
              <a:avLst>
                <a:gd fmla="val 50000" name="adj"/>
              </a:avLst>
            </a:prstGeom>
            <a:solidFill>
              <a:srgbClr val="BE2F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Prototype</a:t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88" name="Google Shape;288;p38"/>
            <p:cNvSpPr txBox="1"/>
            <p:nvPr/>
          </p:nvSpPr>
          <p:spPr>
            <a:xfrm>
              <a:off x="5415100" y="2057125"/>
              <a:ext cx="1624500" cy="235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latin typeface="Open Sans"/>
                  <a:ea typeface="Open Sans"/>
                  <a:cs typeface="Open Sans"/>
                  <a:sym typeface="Open Sans"/>
                </a:rPr>
                <a:t>Prototype Pattern je kreacijski patern koji omogućava kloniranje postojećih objekata umjesto kreiranja novih objekata od nule. Omogućava kreiranje novih objekata na osnovu šablona, čime se smanjuje kompleksnost i vrijeme potrebno za instanciranje.</a:t>
              </a:r>
              <a:endParaRPr sz="11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pic>
        <p:nvPicPr>
          <p:cNvPr id="289" name="Google Shape;28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768625" cy="76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9"/>
          <p:cNvSpPr txBox="1"/>
          <p:nvPr>
            <p:ph type="title"/>
          </p:nvPr>
        </p:nvSpPr>
        <p:spPr>
          <a:xfrm>
            <a:off x="311700" y="138050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Entity Relationship Diagram</a:t>
            </a:r>
            <a:endParaRPr/>
          </a:p>
        </p:txBody>
      </p:sp>
      <p:pic>
        <p:nvPicPr>
          <p:cNvPr id="295" name="Google Shape;29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768625" cy="76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275" y="803750"/>
            <a:ext cx="6095451" cy="4409376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39"/>
          <p:cNvSpPr/>
          <p:nvPr/>
        </p:nvSpPr>
        <p:spPr>
          <a:xfrm>
            <a:off x="7573325" y="765325"/>
            <a:ext cx="703800" cy="4486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7000" y="106125"/>
            <a:ext cx="2923105" cy="4838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768625" cy="768625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40"/>
          <p:cNvSpPr txBox="1"/>
          <p:nvPr/>
        </p:nvSpPr>
        <p:spPr>
          <a:xfrm>
            <a:off x="-1624275" y="371250"/>
            <a:ext cx="1515900" cy="409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Ovdje ako se jos nesto implementira se samo treba dodati, ako zatreba ja cu dodati, za sad neka ovaj slide ostane ovako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05" name="Google Shape;305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08480" y="106125"/>
            <a:ext cx="2390454" cy="4838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07300" y="3290516"/>
            <a:ext cx="2654600" cy="84926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4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407300" y="2100850"/>
            <a:ext cx="2661000" cy="84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4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407294" y="911175"/>
            <a:ext cx="2677861" cy="849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" name="Google Shape;313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605925"/>
            <a:ext cx="9144003" cy="3438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16225" y="761300"/>
            <a:ext cx="3218700" cy="321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0"/>
            <a:ext cx="768625" cy="76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20350" y="-19737"/>
            <a:ext cx="808100" cy="80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5"/>
          <p:cNvSpPr txBox="1"/>
          <p:nvPr>
            <p:ph type="title"/>
          </p:nvPr>
        </p:nvSpPr>
        <p:spPr>
          <a:xfrm>
            <a:off x="213175" y="1545800"/>
            <a:ext cx="4257300" cy="875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CC0000"/>
                </a:solidFill>
              </a:rPr>
              <a:t>Funkcionalnosti</a:t>
            </a:r>
            <a:endParaRPr b="1">
              <a:solidFill>
                <a:srgbClr val="CC0000"/>
              </a:solidFill>
            </a:endParaRPr>
          </a:p>
        </p:txBody>
      </p:sp>
      <p:pic>
        <p:nvPicPr>
          <p:cNvPr id="86" name="Google Shape;8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8522" y="2899238"/>
            <a:ext cx="1094550" cy="1094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12612" y="423613"/>
            <a:ext cx="1246326" cy="1246326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5"/>
          <p:cNvSpPr txBox="1"/>
          <p:nvPr/>
        </p:nvSpPr>
        <p:spPr>
          <a:xfrm>
            <a:off x="4718675" y="1145238"/>
            <a:ext cx="4194600" cy="46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pen Sans"/>
              <a:buAutoNum type="arabicPeriod"/>
            </a:pPr>
            <a:r>
              <a:rPr lang="en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Registracija i logiranje donora krvi</a:t>
            </a: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pen Sans"/>
              <a:buAutoNum type="arabicPeriod"/>
            </a:pPr>
            <a:r>
              <a:rPr lang="en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Spremanje podataka o donorima</a:t>
            </a: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pen Sans"/>
              <a:buAutoNum type="arabicPeriod"/>
            </a:pPr>
            <a:r>
              <a:rPr lang="en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Slanje notifikacija</a:t>
            </a: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pen Sans"/>
              <a:buAutoNum type="arabicPeriod"/>
            </a:pPr>
            <a:r>
              <a:rPr lang="en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Provjera pada ispod kritične linije</a:t>
            </a: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pen Sans"/>
              <a:buAutoNum type="arabicPeriod"/>
            </a:pPr>
            <a:r>
              <a:rPr lang="en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Korištenje mail-a za slanje informacija</a:t>
            </a: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pen Sans"/>
              <a:buAutoNum type="arabicPeriod"/>
            </a:pPr>
            <a:r>
              <a:rPr lang="en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Pregled profila donora</a:t>
            </a: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pen Sans"/>
              <a:buAutoNum type="arabicPeriod"/>
            </a:pPr>
            <a:r>
              <a:rPr lang="en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Hub</a:t>
            </a: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pen Sans"/>
              <a:buAutoNum type="arabicPeriod"/>
            </a:pPr>
            <a:r>
              <a:rPr lang="en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Stanje Zalihe</a:t>
            </a: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 txBox="1"/>
          <p:nvPr>
            <p:ph idx="1" type="subTitle"/>
          </p:nvPr>
        </p:nvSpPr>
        <p:spPr>
          <a:xfrm>
            <a:off x="4659100" y="372450"/>
            <a:ext cx="4341000" cy="393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536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536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Donor</a:t>
            </a:r>
            <a:r>
              <a:rPr lang="en" sz="5536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:</a:t>
            </a:r>
            <a:endParaRPr sz="5536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6491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Open Sans"/>
              <a:buChar char="○"/>
            </a:pPr>
            <a:r>
              <a:rPr lang="en" sz="5536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Registracija donora krvi </a:t>
            </a:r>
            <a:endParaRPr sz="5536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6491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Open Sans"/>
              <a:buChar char="○"/>
            </a:pPr>
            <a:r>
              <a:rPr lang="en" sz="5536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Pregled i ažuriranje vlastitog profila</a:t>
            </a:r>
            <a:endParaRPr sz="5536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6491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Open Sans"/>
              <a:buChar char="○"/>
            </a:pPr>
            <a:r>
              <a:rPr lang="en" sz="5536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Izbor termina doniranja krvi</a:t>
            </a:r>
            <a:endParaRPr sz="5536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536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536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Zaposlenik:</a:t>
            </a:r>
            <a:endParaRPr sz="5536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6491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Open Sans"/>
              <a:buChar char="○"/>
            </a:pPr>
            <a:r>
              <a:rPr lang="en" sz="5536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Čitanje i ažuriranje podataka donora </a:t>
            </a:r>
            <a:endParaRPr sz="5536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6491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Open Sans"/>
              <a:buChar char="○"/>
            </a:pPr>
            <a:r>
              <a:rPr lang="en" sz="5536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Pristup zalihama</a:t>
            </a:r>
            <a:endParaRPr sz="5536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6491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Open Sans"/>
              <a:buChar char="○"/>
            </a:pPr>
            <a:r>
              <a:rPr lang="en" sz="5536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Pregled svih izabranih termina i zahtjeva klinike</a:t>
            </a:r>
            <a:endParaRPr sz="5536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536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536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Admin:</a:t>
            </a:r>
            <a:endParaRPr sz="5536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6491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Open Sans"/>
              <a:buChar char="○"/>
            </a:pPr>
            <a:r>
              <a:rPr lang="en" sz="5536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CRUD operacije nad podacima donora i zaposlenika</a:t>
            </a:r>
            <a:endParaRPr sz="5536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6491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Open Sans"/>
              <a:buChar char="○"/>
            </a:pPr>
            <a:r>
              <a:rPr lang="en" sz="5536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Pristup zalihama</a:t>
            </a:r>
            <a:endParaRPr sz="5536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6491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Open Sans"/>
              <a:buChar char="○"/>
            </a:pPr>
            <a:r>
              <a:rPr lang="en" sz="5536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Pregled svih izabranih termina i zahtjeva klinike</a:t>
            </a:r>
            <a:endParaRPr sz="5536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94" name="Google Shape;9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2612" y="423613"/>
            <a:ext cx="1246326" cy="1246326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6"/>
          <p:cNvSpPr txBox="1"/>
          <p:nvPr>
            <p:ph type="title"/>
          </p:nvPr>
        </p:nvSpPr>
        <p:spPr>
          <a:xfrm>
            <a:off x="213175" y="1545788"/>
            <a:ext cx="4045200" cy="875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CC0000"/>
                </a:solidFill>
              </a:rPr>
              <a:t>Korisnik</a:t>
            </a:r>
            <a:endParaRPr b="1">
              <a:solidFill>
                <a:srgbClr val="CC0000"/>
              </a:solidFill>
            </a:endParaRPr>
          </a:p>
        </p:txBody>
      </p:sp>
      <p:pic>
        <p:nvPicPr>
          <p:cNvPr id="96" name="Google Shape;96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48715" y="2731375"/>
            <a:ext cx="1374125" cy="137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42822" y="585275"/>
            <a:ext cx="363625" cy="363643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42822" y="1500350"/>
            <a:ext cx="363625" cy="363643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42822" y="2678175"/>
            <a:ext cx="363625" cy="3636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768625" cy="76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59650" y="-126500"/>
            <a:ext cx="5624701" cy="5396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768625" cy="76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88250" y="134525"/>
            <a:ext cx="5878800" cy="4874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4500" y="185500"/>
            <a:ext cx="6048008" cy="25732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47984" y="2758764"/>
            <a:ext cx="6048028" cy="22180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0"/>
            <a:ext cx="768625" cy="76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768625" cy="76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43046" y="238175"/>
            <a:ext cx="7057907" cy="228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43050" y="2518550"/>
            <a:ext cx="7057900" cy="228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768625" cy="76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87175" y="49775"/>
            <a:ext cx="5071399" cy="504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0075" y="1627614"/>
            <a:ext cx="2686700" cy="1888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57BB8A"/>
      </a:accent3>
      <a:accent4>
        <a:srgbClr val="78909C"/>
      </a:accent4>
      <a:accent5>
        <a:srgbClr val="607D8B"/>
      </a:accent5>
      <a:accent6>
        <a:srgbClr val="DCE755"/>
      </a:accent6>
      <a:hlink>
        <a:srgbClr val="607D8B"/>
      </a:hlink>
      <a:folHlink>
        <a:srgbClr val="607D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